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custom-properties" Target="docProps/custom.xml"/><Relationship Id="rId2" Type="http://schemas.openxmlformats.org/officeDocument/2006/relationships/officeDocument" Target="ppt/presentation.xml"/><Relationship Id="rId1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5143500" cx="9144000"/>
  <p:notesSz cx="6858000" cy="9144000"/>
  <p:embeddedFontLst>
    <p:embeddedFont>
      <p:font typeface="PT Serif"/>
      <p:regular r:id="rId30"/>
      <p:bold r:id="rId31"/>
      <p:italic r:id="rId32"/>
      <p:boldItalic r:id="rId33"/>
    </p:embeddedFont>
    <p:embeddedFont>
      <p:font typeface="Open Sans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38" roundtripDataSignature="AMtx7mhaJu+HLwdeFveTjhsHPAG/k45Dj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customXml" Target="../customXml/item1.xml"/><Relationship Id="rId21" Type="http://schemas.openxmlformats.org/officeDocument/2006/relationships/slide" Target="slides/slide16.xml"/><Relationship Id="rId34" Type="http://schemas.openxmlformats.org/officeDocument/2006/relationships/font" Target="fonts/OpenSans-regular.fntdata"/><Relationship Id="rId7" Type="http://schemas.openxmlformats.org/officeDocument/2006/relationships/slide" Target="slides/slide2.xml"/><Relationship Id="rId20" Type="http://schemas.openxmlformats.org/officeDocument/2006/relationships/slide" Target="slides/slide15.xml"/><Relationship Id="rId2" Type="http://schemas.openxmlformats.org/officeDocument/2006/relationships/viewProps" Target="viewProps.xml"/><Relationship Id="rId29" Type="http://schemas.openxmlformats.org/officeDocument/2006/relationships/slide" Target="slides/slide24.xml"/><Relationship Id="rId16" Type="http://schemas.openxmlformats.org/officeDocument/2006/relationships/slide" Target="slides/slide11.xml"/><Relationship Id="rId41" Type="http://schemas.openxmlformats.org/officeDocument/2006/relationships/customXml" Target="../customXml/item3.xml"/><Relationship Id="rId24" Type="http://schemas.openxmlformats.org/officeDocument/2006/relationships/slide" Target="slides/slide19.xml"/><Relationship Id="rId1" Type="http://schemas.openxmlformats.org/officeDocument/2006/relationships/theme" Target="theme/theme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32" Type="http://schemas.openxmlformats.org/officeDocument/2006/relationships/font" Target="fonts/PTSerif-italic.fntdata"/><Relationship Id="rId37" Type="http://schemas.openxmlformats.org/officeDocument/2006/relationships/font" Target="fonts/OpenSans-boldItalic.fntdata"/><Relationship Id="rId40" Type="http://schemas.openxmlformats.org/officeDocument/2006/relationships/customXml" Target="../customXml/item2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5" Type="http://schemas.openxmlformats.org/officeDocument/2006/relationships/notesMaster" Target="notesMasters/notesMaster1.xml"/><Relationship Id="rId15" Type="http://schemas.openxmlformats.org/officeDocument/2006/relationships/slide" Target="slides/slide10.xml"/><Relationship Id="rId36" Type="http://schemas.openxmlformats.org/officeDocument/2006/relationships/font" Target="fonts/OpenSans-italic.fntdata"/><Relationship Id="rId31" Type="http://schemas.openxmlformats.org/officeDocument/2006/relationships/font" Target="fonts/PTSerif-bold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22" Type="http://schemas.openxmlformats.org/officeDocument/2006/relationships/slide" Target="slides/slide1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7" Type="http://schemas.openxmlformats.org/officeDocument/2006/relationships/slide" Target="slides/slide22.xml"/><Relationship Id="rId30" Type="http://schemas.openxmlformats.org/officeDocument/2006/relationships/font" Target="fonts/PTSerif-regular.fntdata"/><Relationship Id="rId35" Type="http://schemas.openxmlformats.org/officeDocument/2006/relationships/font" Target="fonts/OpenSans-bold.fntdata"/><Relationship Id="rId14" Type="http://schemas.openxmlformats.org/officeDocument/2006/relationships/slide" Target="slides/slide9.xml"/><Relationship Id="rId8" Type="http://schemas.openxmlformats.org/officeDocument/2006/relationships/slide" Target="slides/slide3.xml"/><Relationship Id="rId3" Type="http://schemas.openxmlformats.org/officeDocument/2006/relationships/presProps" Target="presProps.xml"/><Relationship Id="rId25" Type="http://schemas.openxmlformats.org/officeDocument/2006/relationships/slide" Target="slides/slide20.xml"/><Relationship Id="rId33" Type="http://schemas.openxmlformats.org/officeDocument/2006/relationships/font" Target="fonts/PTSerif-boldItalic.fntdata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38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" name="Google Shape;6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" name="Google Shape;12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Google Shape;12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75e5bc92fd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g275e5bc92fd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Google Shape;149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" name="Google Shape;6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" name="Google Shape;159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" name="Google Shape;174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9" name="Google Shape;179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" name="Google Shape;7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" name="Google Shape;7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" name="Google Shape;8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" name="Google Shape;8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ining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/>
          <p:nvPr>
            <p:ph type="ctrTitle"/>
          </p:nvPr>
        </p:nvSpPr>
        <p:spPr>
          <a:xfrm>
            <a:off x="311700" y="1105325"/>
            <a:ext cx="8520600" cy="293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Open Sans"/>
              <a:buNone/>
              <a:defRPr b="1" sz="5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e-opdracht">
  <p:cSld name="SECTION_HEADER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4"/>
          <p:cNvSpPr txBox="1"/>
          <p:nvPr>
            <p:ph type="title"/>
          </p:nvPr>
        </p:nvSpPr>
        <p:spPr>
          <a:xfrm>
            <a:off x="934500" y="391875"/>
            <a:ext cx="7275000" cy="201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"/>
              <a:buNone/>
              <a:defRPr b="1" sz="3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7" name="Google Shape;37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ofdstuk" type="secHead">
  <p:cSld name="SECTION_HEADER">
    <p:bg>
      <p:bgPr>
        <a:solidFill>
          <a:srgbClr val="137E98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5"/>
          <p:cNvSpPr txBox="1"/>
          <p:nvPr>
            <p:ph type="title"/>
          </p:nvPr>
        </p:nvSpPr>
        <p:spPr>
          <a:xfrm>
            <a:off x="934500" y="874200"/>
            <a:ext cx="7275000" cy="203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"/>
              <a:buNone/>
              <a:defRPr b="1" sz="3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0" name="Google Shape;40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rgbClr val="137E98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86B6C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36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Open Sans"/>
              <a:buNone/>
              <a:defRPr b="1" sz="4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4" name="Google Shape;44;p36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PT Serif"/>
              <a:buNone/>
              <a:defRPr sz="2100"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5" name="Google Shape;45;p36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T Serif"/>
              <a:buChar char="●"/>
              <a:defRPr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T Serif"/>
              <a:buChar char="○"/>
              <a:defRPr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T Serif"/>
              <a:buChar char="■"/>
              <a:defRPr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T Serif"/>
              <a:buChar char="●"/>
              <a:defRPr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T Serif"/>
              <a:buChar char="○"/>
              <a:defRPr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T Serif"/>
              <a:buChar char="■"/>
              <a:defRPr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T Serif"/>
              <a:buChar char="●"/>
              <a:defRPr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T Serif"/>
              <a:buChar char="○"/>
              <a:defRPr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T Serif"/>
              <a:buChar char="■"/>
              <a:defRPr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/>
        </p:txBody>
      </p:sp>
      <p:sp>
        <p:nvSpPr>
          <p:cNvPr id="46" name="Google Shape;46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fbeelding met bijschrift">
  <p:cSld name="CAPTION_ONLY">
    <p:bg>
      <p:bgPr>
        <a:solidFill>
          <a:srgbClr val="86B6C1"/>
        </a:soli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7"/>
          <p:cNvSpPr/>
          <p:nvPr>
            <p:ph idx="2" type="pic"/>
          </p:nvPr>
        </p:nvSpPr>
        <p:spPr>
          <a:xfrm>
            <a:off x="10050" y="-1005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49" name="Google Shape;49;p3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T Serif"/>
              <a:buNone/>
              <a:defRPr b="1" i="1" sz="1200"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defRPr>
            </a:lvl1pPr>
          </a:lstStyle>
          <a:p/>
        </p:txBody>
      </p:sp>
      <p:sp>
        <p:nvSpPr>
          <p:cNvPr id="50" name="Google Shape;50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fbeelding verticaal met bijschrift">
  <p:cSld name="CAPTION_ONLY_1">
    <p:bg>
      <p:bgPr>
        <a:solidFill>
          <a:srgbClr val="86B6C1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8"/>
          <p:cNvSpPr/>
          <p:nvPr>
            <p:ph idx="2" type="pic"/>
          </p:nvPr>
        </p:nvSpPr>
        <p:spPr>
          <a:xfrm>
            <a:off x="4587125" y="-10050"/>
            <a:ext cx="45669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53" name="Google Shape;53;p38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T Serif"/>
              <a:buNone/>
              <a:defRPr b="1" i="1" sz="1200"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4" name="Google Shape;54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jfer">
  <p:cSld name="BIG_NUMBER">
    <p:bg>
      <p:bgPr>
        <a:solidFill>
          <a:srgbClr val="86B6C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9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Open Sans"/>
              <a:buNone/>
              <a:defRPr b="1" sz="12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7" name="Google Shape;57;p39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T Serif"/>
              <a:buChar char="●"/>
              <a:defRPr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T Serif"/>
              <a:buChar char="○"/>
              <a:defRPr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T Serif"/>
              <a:buChar char="■"/>
              <a:defRPr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T Serif"/>
              <a:buChar char="●"/>
              <a:defRPr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T Serif"/>
              <a:buChar char="○"/>
              <a:defRPr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T Serif"/>
              <a:buChar char="■"/>
              <a:defRPr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T Serif"/>
              <a:buChar char="●"/>
              <a:defRPr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T Serif"/>
              <a:buChar char="○"/>
              <a:defRPr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T Serif"/>
              <a:buChar char="■"/>
              <a:defRPr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/>
        </p:txBody>
      </p:sp>
      <p:sp>
        <p:nvSpPr>
          <p:cNvPr id="58" name="Google Shape;58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fbeelding verticaal">
  <p:cSld name="BLANK_2">
    <p:bg>
      <p:bgPr>
        <a:solidFill>
          <a:srgbClr val="86B6C1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61" name="Google Shape;61;p40"/>
          <p:cNvSpPr/>
          <p:nvPr>
            <p:ph idx="2" type="pic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atie / Leg uit">
  <p:cSld name="SECTION_HEADER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6"/>
          <p:cNvSpPr txBox="1"/>
          <p:nvPr>
            <p:ph type="title"/>
          </p:nvPr>
        </p:nvSpPr>
        <p:spPr>
          <a:xfrm>
            <a:off x="934500" y="391875"/>
            <a:ext cx="7275000" cy="201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"/>
              <a:buNone/>
              <a:defRPr b="1" sz="3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4" name="Google Shape;14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eg">
  <p:cSld name="BLANK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ellingen">
  <p:cSld name="SECTION_HEADER_1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8"/>
          <p:cNvSpPr txBox="1"/>
          <p:nvPr>
            <p:ph type="title"/>
          </p:nvPr>
        </p:nvSpPr>
        <p:spPr>
          <a:xfrm>
            <a:off x="934500" y="391875"/>
            <a:ext cx="7275000" cy="201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"/>
              <a:buNone/>
              <a:defRPr b="1" sz="3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elling">
  <p:cSld name="MAIN_POI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9"/>
          <p:cNvSpPr txBox="1"/>
          <p:nvPr>
            <p:ph type="title"/>
          </p:nvPr>
        </p:nvSpPr>
        <p:spPr>
          <a:xfrm>
            <a:off x="1497200" y="753625"/>
            <a:ext cx="6975300" cy="29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T Serif"/>
              <a:buNone/>
              <a:defRPr i="1" sz="3600"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2" name="Google Shape;22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espreek (en presenteer)">
  <p:cSld name="SECTION_HEADER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0"/>
          <p:cNvSpPr txBox="1"/>
          <p:nvPr>
            <p:ph type="title"/>
          </p:nvPr>
        </p:nvSpPr>
        <p:spPr>
          <a:xfrm>
            <a:off x="934500" y="391875"/>
            <a:ext cx="7275000" cy="201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"/>
              <a:buNone/>
              <a:defRPr b="1" sz="3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5" name="Google Shape;25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fbeelding" type="blank">
  <p:cSld name="BLANK">
    <p:bg>
      <p:bgPr>
        <a:solidFill>
          <a:srgbClr val="86B6C1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28" name="Google Shape;28;p31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llenspel">
  <p:cSld name="SECTION_HEADER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2"/>
          <p:cNvSpPr txBox="1"/>
          <p:nvPr>
            <p:ph type="title"/>
          </p:nvPr>
        </p:nvSpPr>
        <p:spPr>
          <a:xfrm>
            <a:off x="934500" y="391875"/>
            <a:ext cx="7275000" cy="201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"/>
              <a:buNone/>
              <a:defRPr b="1" sz="3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1" name="Google Shape;31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espreek: detail">
  <p:cSld name="MAIN_POINT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3"/>
          <p:cNvSpPr txBox="1"/>
          <p:nvPr>
            <p:ph type="title"/>
          </p:nvPr>
        </p:nvSpPr>
        <p:spPr>
          <a:xfrm>
            <a:off x="1497200" y="753625"/>
            <a:ext cx="6975300" cy="29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T Serif"/>
              <a:buNone/>
              <a:defRPr i="1" sz="3600"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86B6C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None/>
              <a:defRPr b="1" i="0" sz="2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T Serif"/>
              <a:buChar char="●"/>
              <a:defRPr b="0" i="0" sz="1800" u="none" cap="none" strike="noStrike"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T Serif"/>
              <a:buChar char="○"/>
              <a:defRPr b="0" i="0" sz="1400" u="none" cap="none" strike="noStrike"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T Serif"/>
              <a:buChar char="■"/>
              <a:defRPr b="0" i="0" sz="1400" u="none" cap="none" strike="noStrike"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T Serif"/>
              <a:buChar char="●"/>
              <a:defRPr b="0" i="0" sz="1400" u="none" cap="none" strike="noStrike"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T Serif"/>
              <a:buChar char="○"/>
              <a:defRPr b="0" i="0" sz="1400" u="none" cap="none" strike="noStrike"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T Serif"/>
              <a:buChar char="■"/>
              <a:defRPr b="0" i="0" sz="1400" u="none" cap="none" strike="noStrike"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T Serif"/>
              <a:buChar char="●"/>
              <a:defRPr b="0" i="0" sz="1400" u="none" cap="none" strike="noStrike"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T Serif"/>
              <a:buChar char="○"/>
              <a:defRPr b="0" i="0" sz="1400" u="none" cap="none" strike="noStrike"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T Serif"/>
              <a:buChar char="■"/>
              <a:defRPr b="0" i="0" sz="1400" u="none" cap="none" strike="noStrike"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/>
        </p:txBody>
      </p:sp>
      <p:sp>
        <p:nvSpPr>
          <p:cNvPr id="8" name="Google Shape;8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vimeo.com/805034508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"/>
          <p:cNvSpPr txBox="1"/>
          <p:nvPr>
            <p:ph type="ctrTitle"/>
          </p:nvPr>
        </p:nvSpPr>
        <p:spPr>
          <a:xfrm>
            <a:off x="311700" y="1105325"/>
            <a:ext cx="8520600" cy="293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nl"/>
              <a:t>verbindend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nl"/>
              <a:t>communiceren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0"/>
          <p:cNvSpPr txBox="1"/>
          <p:nvPr>
            <p:ph type="title"/>
          </p:nvPr>
        </p:nvSpPr>
        <p:spPr>
          <a:xfrm>
            <a:off x="1497200" y="753625"/>
            <a:ext cx="6975300" cy="29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0" lang="nl"/>
              <a:t>We overleggen veel in onze organisatie, maar het is me niet altijd duidelijk wat het nut hiervan is.</a:t>
            </a:r>
            <a:endParaRPr b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1"/>
          <p:cNvSpPr txBox="1"/>
          <p:nvPr>
            <p:ph type="title"/>
          </p:nvPr>
        </p:nvSpPr>
        <p:spPr>
          <a:xfrm>
            <a:off x="1497200" y="753625"/>
            <a:ext cx="6975300" cy="29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0" lang="nl"/>
              <a:t>Als ik in een vergadering zit met collega’s, denk ik regelmatig dat ik mijn tijd verdoe.</a:t>
            </a:r>
            <a:endParaRPr b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2"/>
          <p:cNvSpPr txBox="1"/>
          <p:nvPr>
            <p:ph type="title"/>
          </p:nvPr>
        </p:nvSpPr>
        <p:spPr>
          <a:xfrm>
            <a:off x="1497200" y="753625"/>
            <a:ext cx="6975300" cy="29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0" lang="nl"/>
              <a:t>Ik krijg heel regelmatig feedback van mijn leidinggevende.</a:t>
            </a:r>
            <a:endParaRPr b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3"/>
          <p:cNvSpPr txBox="1"/>
          <p:nvPr>
            <p:ph type="title"/>
          </p:nvPr>
        </p:nvSpPr>
        <p:spPr>
          <a:xfrm>
            <a:off x="1497200" y="753625"/>
            <a:ext cx="6975300" cy="29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0" lang="nl"/>
              <a:t>Ik geef heel regelmatig feedback aan mijn medewerkers.</a:t>
            </a:r>
            <a:endParaRPr b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4"/>
          <p:cNvSpPr txBox="1"/>
          <p:nvPr>
            <p:ph type="title"/>
          </p:nvPr>
        </p:nvSpPr>
        <p:spPr>
          <a:xfrm>
            <a:off x="934500" y="391875"/>
            <a:ext cx="7275000" cy="201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nl"/>
              <a:t>Hoe? Wat? Waar? Wanneer?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1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g275e5bc92fd_1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7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 txBox="1"/>
          <p:nvPr>
            <p:ph type="title"/>
          </p:nvPr>
        </p:nvSpPr>
        <p:spPr>
          <a:xfrm>
            <a:off x="934500" y="391875"/>
            <a:ext cx="7275000" cy="201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nl"/>
              <a:t>De bouwstenen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1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815" l="0" r="0" t="806"/>
          <a:stretch/>
        </p:blipFill>
        <p:spPr>
          <a:xfrm>
            <a:off x="339275" y="190850"/>
            <a:ext cx="8465449" cy="4761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8"/>
          <p:cNvSpPr txBox="1"/>
          <p:nvPr>
            <p:ph type="title"/>
          </p:nvPr>
        </p:nvSpPr>
        <p:spPr>
          <a:xfrm>
            <a:off x="934500" y="391875"/>
            <a:ext cx="7275000" cy="201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nl"/>
              <a:t>In de praktijk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"/>
          <p:cNvSpPr txBox="1"/>
          <p:nvPr>
            <p:ph type="title"/>
          </p:nvPr>
        </p:nvSpPr>
        <p:spPr>
          <a:xfrm>
            <a:off x="934500" y="391875"/>
            <a:ext cx="7275000" cy="201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nl"/>
              <a:t>Waarover gaat het?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9"/>
          <p:cNvSpPr txBox="1"/>
          <p:nvPr>
            <p:ph type="title"/>
          </p:nvPr>
        </p:nvSpPr>
        <p:spPr>
          <a:xfrm>
            <a:off x="934500" y="391875"/>
            <a:ext cx="7275000" cy="201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nl"/>
              <a:t>Hoe? Wat? Waar? Wanneer? (bis)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0"/>
          <p:cNvSpPr txBox="1"/>
          <p:nvPr>
            <p:ph type="title"/>
          </p:nvPr>
        </p:nvSpPr>
        <p:spPr>
          <a:xfrm>
            <a:off x="1497200" y="753625"/>
            <a:ext cx="6975300" cy="29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11111"/>
              <a:buNone/>
            </a:pPr>
            <a:r>
              <a:rPr b="0" lang="nl"/>
              <a:t>Welk aspect van verbindend communiceren willen we versterken (bijvoorbeeld feedback geven, teamoverleg, communicatieremmers, etc.)? Waarom? Hoe?</a:t>
            </a:r>
            <a:endParaRPr b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1"/>
          <p:cNvSpPr txBox="1"/>
          <p:nvPr>
            <p:ph type="title"/>
          </p:nvPr>
        </p:nvSpPr>
        <p:spPr>
          <a:xfrm>
            <a:off x="1497200" y="753625"/>
            <a:ext cx="6975300" cy="29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ts val="3600"/>
              <a:buNone/>
            </a:pPr>
            <a:r>
              <a:rPr b="0" lang="nl"/>
              <a:t>Wie kan helpen om die doelstellingen te realiseren? Wat hebben we nodig?</a:t>
            </a:r>
            <a:endParaRPr b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2"/>
          <p:cNvSpPr txBox="1"/>
          <p:nvPr>
            <p:ph type="title"/>
          </p:nvPr>
        </p:nvSpPr>
        <p:spPr>
          <a:xfrm>
            <a:off x="1497200" y="753625"/>
            <a:ext cx="6975300" cy="29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ts val="3600"/>
              <a:buNone/>
            </a:pPr>
            <a:r>
              <a:rPr b="0" lang="nl"/>
              <a:t>Hoe ruimen we communicatieremmers uit de weg? Hoe geven we verbindende communicatie meer ruimte?</a:t>
            </a:r>
            <a:endParaRPr b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3"/>
          <p:cNvSpPr txBox="1"/>
          <p:nvPr>
            <p:ph type="title"/>
          </p:nvPr>
        </p:nvSpPr>
        <p:spPr>
          <a:xfrm>
            <a:off x="934500" y="391875"/>
            <a:ext cx="7275000" cy="201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nl"/>
              <a:t>Afsluiter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"/>
          <p:cNvSpPr txBox="1"/>
          <p:nvPr>
            <p:ph idx="4294967295" type="title"/>
          </p:nvPr>
        </p:nvSpPr>
        <p:spPr>
          <a:xfrm>
            <a:off x="1497200" y="753625"/>
            <a:ext cx="6975300" cy="29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1" lang="nl" u="sng">
                <a:solidFill>
                  <a:schemeClr val="hlink"/>
                </a:solidFill>
                <a:latin typeface="PT Serif"/>
                <a:ea typeface="PT Serif"/>
                <a:cs typeface="PT Serif"/>
                <a:sym typeface="PT Serif"/>
                <a:hlinkClick r:id="rId3"/>
              </a:rPr>
              <a:t>https://vimeo.com/805034508</a:t>
            </a:r>
            <a:endParaRPr b="0" i="1">
              <a:latin typeface="PT Serif"/>
              <a:ea typeface="PT Serif"/>
              <a:cs typeface="PT Serif"/>
              <a:sym typeface="PT Serif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"/>
          <p:cNvSpPr txBox="1"/>
          <p:nvPr>
            <p:ph type="title"/>
          </p:nvPr>
        </p:nvSpPr>
        <p:spPr>
          <a:xfrm>
            <a:off x="934500" y="391875"/>
            <a:ext cx="7275000" cy="201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nl"/>
              <a:t>Introductie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"/>
          <p:cNvSpPr txBox="1"/>
          <p:nvPr>
            <p:ph type="title"/>
          </p:nvPr>
        </p:nvSpPr>
        <p:spPr>
          <a:xfrm>
            <a:off x="1497200" y="753625"/>
            <a:ext cx="6975300" cy="29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ts val="3600"/>
              <a:buNone/>
            </a:pPr>
            <a:r>
              <a:rPr b="0" lang="nl"/>
              <a:t>Goed overleg heeft te maken met hoe iemand is. Met sommige mensen valt nu eenmaal te spreken en met anderen niet.</a:t>
            </a:r>
            <a:endParaRPr b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6"/>
          <p:cNvSpPr txBox="1"/>
          <p:nvPr>
            <p:ph type="title"/>
          </p:nvPr>
        </p:nvSpPr>
        <p:spPr>
          <a:xfrm>
            <a:off x="1497200" y="753625"/>
            <a:ext cx="6975300" cy="29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0" lang="nl"/>
              <a:t>Ik ben heel toegankelijk als leidinggevende. Mijn deur staat letterlijk altijd op een kier en ik zeg regelmatig dat ze maar moeten langskomen als er iets is.</a:t>
            </a:r>
            <a:endParaRPr b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7"/>
          <p:cNvSpPr txBox="1"/>
          <p:nvPr>
            <p:ph type="title"/>
          </p:nvPr>
        </p:nvSpPr>
        <p:spPr>
          <a:xfrm>
            <a:off x="1497200" y="753625"/>
            <a:ext cx="6975300" cy="29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0" lang="nl"/>
              <a:t>Verbindend communiceren is vooral de taak van de leidinggevende.</a:t>
            </a:r>
            <a:endParaRPr b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8"/>
          <p:cNvSpPr txBox="1"/>
          <p:nvPr>
            <p:ph type="title"/>
          </p:nvPr>
        </p:nvSpPr>
        <p:spPr>
          <a:xfrm>
            <a:off x="1497200" y="753625"/>
            <a:ext cx="6975300" cy="29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0" lang="nl"/>
              <a:t>Verbindend communiceren, daar hebben we geen tijd voor. Iedereen moet gewoon zijn job doen en ervoor zorgen dat die zegt wat die te zeggen heeft.</a:t>
            </a:r>
            <a:endParaRPr b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9"/>
          <p:cNvSpPr txBox="1"/>
          <p:nvPr>
            <p:ph type="title"/>
          </p:nvPr>
        </p:nvSpPr>
        <p:spPr>
          <a:xfrm>
            <a:off x="1497200" y="753625"/>
            <a:ext cx="6975300" cy="29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0" lang="nl"/>
              <a:t>In onze organisatie is de tijd nog niet rijp voor verbindende communicatie.</a:t>
            </a:r>
            <a:endParaRPr b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ERV – Zelf training geven">
  <a:themeElements>
    <a:clrScheme name="Simple Light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A74846"/>
      </a:accent1>
      <a:accent2>
        <a:srgbClr val="137E98"/>
      </a:accent2>
      <a:accent3>
        <a:srgbClr val="86B6C1"/>
      </a:accent3>
      <a:accent4>
        <a:srgbClr val="D09350"/>
      </a:accent4>
      <a:accent5>
        <a:srgbClr val="6E8A5B"/>
      </a:accent5>
      <a:accent6>
        <a:srgbClr val="FFFFFF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E08DD036DD634B88BFB7283EE34042" ma:contentTypeVersion="175" ma:contentTypeDescription="Een nieuw document maken." ma:contentTypeScope="" ma:versionID="1b8b6ad649cc7077babfd2f4a5169984">
  <xsd:schema xmlns:xsd="http://www.w3.org/2001/XMLSchema" xmlns:xs="http://www.w3.org/2001/XMLSchema" xmlns:p="http://schemas.microsoft.com/office/2006/metadata/properties" xmlns:ns2="e85dfcd9-c5d6-4bac-8fdf-b09bef0d2fa4" xmlns:ns3="f725d260-56a6-422e-80a7-124eec32f860" xmlns:ns4="d7176901-b574-45a9-8ff7-3e25ac64ac2b" targetNamespace="http://schemas.microsoft.com/office/2006/metadata/properties" ma:root="true" ma:fieldsID="87b35f787caeaeaa3b6968c5fe016d0d" ns2:_="" ns3:_="" ns4:_="">
    <xsd:import namespace="e85dfcd9-c5d6-4bac-8fdf-b09bef0d2fa4"/>
    <xsd:import namespace="f725d260-56a6-422e-80a7-124eec32f860"/>
    <xsd:import namespace="d7176901-b574-45a9-8ff7-3e25ac64ac2b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3:SharedWithUsers" minOccurs="0"/>
                <xsd:element ref="ns3:SharedWithDetails" minOccurs="0"/>
                <xsd:element ref="ns4:lcf76f155ced4ddcb4097134ff3c332f" minOccurs="0"/>
                <xsd:element ref="ns4:MediaServiceMetadata" minOccurs="0"/>
                <xsd:element ref="ns4:MediaServiceFastMetadata" minOccurs="0"/>
                <xsd:element ref="ns4:MediaServiceSearchProperties" minOccurs="0"/>
                <xsd:element ref="ns4:MediaServiceObjectDetectorVersion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LengthInSeconds" minOccurs="0"/>
                <xsd:element ref="ns4:MediaServiceDateTaken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5dfcd9-c5d6-4bac-8fdf-b09bef0d2fa4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da4ce5f8-6560-41be-b41d-fdde25e4b3cd}" ma:internalName="TaxCatchAll" ma:showField="CatchAllData" ma:web="f725d260-56a6-422e-80a7-124eec32f86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25d260-56a6-422e-80a7-124eec32f860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176901-b574-45a9-8ff7-3e25ac64ac2b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2" nillable="true" ma:taxonomy="true" ma:internalName="lcf76f155ced4ddcb4097134ff3c332f" ma:taxonomyFieldName="MediaServiceImageTags" ma:displayName="Afbeeldingtags" ma:readOnly="false" ma:fieldId="{5cf76f15-5ced-4ddc-b409-7134ff3c332f}" ma:taxonomyMulti="true" ma:sspId="61d4e419-7667-4ca3-9304-560b344eb50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7176901-b574-45a9-8ff7-3e25ac64ac2b">
      <Terms xmlns="http://schemas.microsoft.com/office/infopath/2007/PartnerControls"/>
    </lcf76f155ced4ddcb4097134ff3c332f>
    <TaxCatchAll xmlns="e85dfcd9-c5d6-4bac-8fdf-b09bef0d2fa4">
      <Value>2</Value>
    </TaxCatchAll>
  </documentManagement>
</p:properties>
</file>

<file path=customXml/itemProps1.xml><?xml version="1.0" encoding="utf-8"?>
<ds:datastoreItem xmlns:ds="http://schemas.openxmlformats.org/officeDocument/2006/customXml" ds:itemID="{7CA091B6-7107-4663-9404-8A9697CD11D8}"/>
</file>

<file path=customXml/itemProps2.xml><?xml version="1.0" encoding="utf-8"?>
<ds:datastoreItem xmlns:ds="http://schemas.openxmlformats.org/officeDocument/2006/customXml" ds:itemID="{EABE33FE-DA65-445D-B702-DFE863B322B1}"/>
</file>

<file path=customXml/itemProps3.xml><?xml version="1.0" encoding="utf-8"?>
<ds:datastoreItem xmlns:ds="http://schemas.openxmlformats.org/officeDocument/2006/customXml" ds:itemID="{7467469F-F84A-4629-B984-49DF90105B24}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0x010100B5E08DD036DD634B88BFB7283EE34042</vt:lpwstr>
  </property>
  <property fmtid="{D5CDD505-2E9C-101B-9397-08002B2CF9AE}" pid="3" name="Dossierhouder">
    <vt:lpwstr>69</vt:lpwstr>
  </property>
  <property fmtid="{D5CDD505-2E9C-101B-9397-08002B2CF9AE}" pid="4" name="Entiteit">
    <vt:lpwstr>2;#Stichting Innovatie en Arbeid|102afd07-b97b-473e-b127-fcbe07712817</vt:lpwstr>
  </property>
  <property fmtid="{D5CDD505-2E9C-101B-9397-08002B2CF9AE}" pid="5" name="d0eb5182aae74b97bb4da5b3a64ae3f4">
    <vt:lpwstr>Stichting Innovatie en Arbeid|102afd07-b97b-473e-b127-fcbe07712817</vt:lpwstr>
  </property>
  <property fmtid="{D5CDD505-2E9C-101B-9397-08002B2CF9AE}" pid="6" name="Dossierstatus">
    <vt:lpwstr>Open</vt:lpwstr>
  </property>
  <property fmtid="{D5CDD505-2E9C-101B-9397-08002B2CF9AE}" pid="7" name="Voorwerp">
    <vt:lpwstr/>
  </property>
  <property fmtid="{D5CDD505-2E9C-101B-9397-08002B2CF9AE}" pid="8" name="e1907ef6686f45a889c06b3736ec9c4a">
    <vt:lpwstr/>
  </property>
  <property fmtid="{D5CDD505-2E9C-101B-9397-08002B2CF9AE}" pid="9" name="Fototrefwoord">
    <vt:lpwstr/>
  </property>
  <property fmtid="{D5CDD505-2E9C-101B-9397-08002B2CF9AE}" pid="10" name="Bestemmeling">
    <vt:lpwstr/>
  </property>
  <property fmtid="{D5CDD505-2E9C-101B-9397-08002B2CF9AE}" pid="11" name="MediaServiceImageTags">
    <vt:lpwstr/>
  </property>
  <property fmtid="{D5CDD505-2E9C-101B-9397-08002B2CF9AE}" pid="12" name="Opvolging">
    <vt:lpwstr/>
  </property>
  <property fmtid="{D5CDD505-2E9C-101B-9397-08002B2CF9AE}" pid="13" name="l83a42741b21467d88658a98ee2f68b4">
    <vt:lpwstr/>
  </property>
  <property fmtid="{D5CDD505-2E9C-101B-9397-08002B2CF9AE}" pid="14" name="h4c2d042d7e1414d8fe056687b01b2e7">
    <vt:lpwstr/>
  </property>
  <property fmtid="{D5CDD505-2E9C-101B-9397-08002B2CF9AE}" pid="15" name="NaamAanvrager">
    <vt:lpwstr/>
  </property>
  <property fmtid="{D5CDD505-2E9C-101B-9397-08002B2CF9AE}" pid="16" name="BestemmelingVerzending">
    <vt:lpwstr/>
  </property>
  <property fmtid="{D5CDD505-2E9C-101B-9397-08002B2CF9AE}" pid="17" name="p2b5338090b7459683b7bd4d1e9785e9">
    <vt:lpwstr/>
  </property>
  <property fmtid="{D5CDD505-2E9C-101B-9397-08002B2CF9AE}" pid="18" name="k8a9470f847b47379cf95df2ded267d5">
    <vt:lpwstr/>
  </property>
  <property fmtid="{D5CDD505-2E9C-101B-9397-08002B2CF9AE}" pid="19" name="pe2554564ced4236b5cd079b0a0a621c">
    <vt:lpwstr/>
  </property>
  <property fmtid="{D5CDD505-2E9C-101B-9397-08002B2CF9AE}" pid="20" name="_docset_NoMedatataSyncRequired">
    <vt:lpwstr>False</vt:lpwstr>
  </property>
  <property fmtid="{D5CDD505-2E9C-101B-9397-08002B2CF9AE}" pid="21" name="DossierLabel">
    <vt:lpwstr/>
  </property>
  <property fmtid="{D5CDD505-2E9C-101B-9397-08002B2CF9AE}" pid="22" name="ndb4a5edd3e0401f9391ff985f82e255">
    <vt:lpwstr/>
  </property>
  <property fmtid="{D5CDD505-2E9C-101B-9397-08002B2CF9AE}" pid="23" name="h61360eaecae4972b56daf512a872701">
    <vt:lpwstr/>
  </property>
  <property fmtid="{D5CDD505-2E9C-101B-9397-08002B2CF9AE}" pid="24" name="Document_x0020_type">
    <vt:lpwstr/>
  </property>
  <property fmtid="{D5CDD505-2E9C-101B-9397-08002B2CF9AE}" pid="25" name="j418a8861e3644fdb3fc71836fc55b62">
    <vt:lpwstr/>
  </property>
  <property fmtid="{D5CDD505-2E9C-101B-9397-08002B2CF9AE}" pid="26" name="Beleidsdomein">
    <vt:lpwstr/>
  </property>
  <property fmtid="{D5CDD505-2E9C-101B-9397-08002B2CF9AE}" pid="27" name="p5d8203997dc42fdaeb7fdbdf684a294">
    <vt:lpwstr/>
  </property>
  <property fmtid="{D5CDD505-2E9C-101B-9397-08002B2CF9AE}" pid="28" name="Thema">
    <vt:lpwstr/>
  </property>
  <property fmtid="{D5CDD505-2E9C-101B-9397-08002B2CF9AE}" pid="29" name="o245ce9260044fc3bdcb5d3f7f2731a8">
    <vt:lpwstr/>
  </property>
  <property fmtid="{D5CDD505-2E9C-101B-9397-08002B2CF9AE}" pid="30" name="AfzenderVerzending">
    <vt:lpwstr/>
  </property>
  <property fmtid="{D5CDD505-2E9C-101B-9397-08002B2CF9AE}" pid="31" name="FunctieAanvrager">
    <vt:lpwstr/>
  </property>
  <property fmtid="{D5CDD505-2E9C-101B-9397-08002B2CF9AE}" pid="32" name="Document type">
    <vt:lpwstr/>
  </property>
</Properties>
</file>